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8" r:id="rId3"/>
    <p:sldId id="287" r:id="rId4"/>
    <p:sldId id="264" r:id="rId5"/>
    <p:sldId id="270" r:id="rId6"/>
    <p:sldId id="284" r:id="rId7"/>
    <p:sldId id="271" r:id="rId8"/>
    <p:sldId id="291" r:id="rId9"/>
    <p:sldId id="298" r:id="rId10"/>
    <p:sldId id="292" r:id="rId11"/>
    <p:sldId id="267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C2E78704-3811-4127-875A-CC7D410B486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43882D85-682B-4E16-B857-84D5DB87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6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7CB30A7E-58B7-48DC-B5A9-9F748B270AC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E273EE8B-3111-49AC-83B5-B3895D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eastern.edu/issi/opt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WORKING AFTER YOUR CERTIFICATE</a:t>
            </a:r>
            <a:endParaRPr lang="en-US" sz="1300" dirty="0"/>
          </a:p>
          <a:p>
            <a:r>
              <a:rPr lang="en-US" sz="1300" dirty="0"/>
              <a:t>Optional Practical Training (OPT) </a:t>
            </a:r>
          </a:p>
          <a:p>
            <a:r>
              <a:rPr lang="en-US" sz="1300" dirty="0"/>
              <a:t>Successful completion of the Graduate Certificate Program qualifies students to apply for OPT. OPT authorizes students to work anywhere in the US in a field related to business for 12 months. At any point during the 12 months, students can move into a Masters degree and complete what is remaining of the 12 months after the Masters degree. </a:t>
            </a:r>
          </a:p>
          <a:p>
            <a:r>
              <a:rPr lang="en-US" sz="1300" dirty="0"/>
              <a:t>Northeastern does not have a job placement service however we will give students a list of job placement agencies around Boston and students can work with these companies to secure a position. </a:t>
            </a:r>
          </a:p>
          <a:p>
            <a:r>
              <a:rPr lang="en-US" sz="1300" u="sng" dirty="0">
                <a:hlinkClick r:id="rId3"/>
              </a:rPr>
              <a:t>http://www.northeastern.edu/issi/opt.html</a:t>
            </a:r>
            <a:r>
              <a:rPr lang="en-US" sz="13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C80-3735-E945-A8CA-70E58EFCE6A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ular Text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" b="2312"/>
          <a:stretch/>
        </p:blipFill>
        <p:spPr>
          <a:xfrm>
            <a:off x="4040106" y="3767329"/>
            <a:ext cx="5103895" cy="30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ular Text Slide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132668"/>
            <a:ext cx="8229600" cy="95014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D36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3630168" cy="22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ular Text Slid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246"/>
            <a:ext cx="8229600" cy="512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62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35186"/>
            <a:ext cx="2133600" cy="365125"/>
          </a:xfrm>
          <a:prstGeom prst="rect">
            <a:avLst/>
          </a:prstGeom>
        </p:spPr>
        <p:txBody>
          <a:bodyPr/>
          <a:lstStyle/>
          <a:p>
            <a:fld id="{355CC8F6-44C3-AF47-AD14-5798C6E9A2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000721"/>
            <a:ext cx="6400800" cy="478592"/>
          </a:xfrm>
        </p:spPr>
        <p:txBody>
          <a:bodyPr/>
          <a:lstStyle>
            <a:lvl1pPr marL="0" indent="0" algn="l">
              <a:buNone/>
              <a:defRPr>
                <a:solidFill>
                  <a:srgbClr val="3D362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0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gular Text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345261"/>
            <a:ext cx="8229600" cy="478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kern="1800"/>
            </a:lvl1pPr>
            <a:lvl2pPr>
              <a:defRPr kern="1800"/>
            </a:lvl2pPr>
            <a:lvl3pPr>
              <a:defRPr kern="1800"/>
            </a:lvl3pPr>
            <a:lvl4pPr>
              <a:defRPr kern="1800"/>
            </a:lvl4pPr>
            <a:lvl5pPr>
              <a:defRPr kern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29885"/>
            <a:ext cx="8229600" cy="51245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05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3D362D"/>
                </a:solidFill>
                <a:latin typeface="Arial"/>
                <a:cs typeface="Arial"/>
              </a:defRPr>
            </a:lvl1pPr>
          </a:lstStyle>
          <a:p>
            <a:fld id="{355CC8F6-44C3-AF47-AD14-5798C6E9A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68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91"/>
            <a:ext cx="8229600" cy="5124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35186"/>
            <a:ext cx="2133600" cy="365125"/>
          </a:xfrm>
          <a:prstGeom prst="rect">
            <a:avLst/>
          </a:prstGeom>
        </p:spPr>
        <p:txBody>
          <a:bodyPr/>
          <a:lstStyle/>
          <a:p>
            <a:fld id="{355CC8F6-44C3-AF47-AD14-5798C6E9A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91"/>
            <a:ext cx="8229600" cy="5124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35186"/>
            <a:ext cx="2133600" cy="365125"/>
          </a:xfrm>
          <a:prstGeom prst="rect">
            <a:avLst/>
          </a:prstGeom>
        </p:spPr>
        <p:txBody>
          <a:bodyPr/>
          <a:lstStyle/>
          <a:p>
            <a:fld id="{355CC8F6-44C3-AF47-AD14-5798C6E9A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91"/>
            <a:ext cx="8229600" cy="5124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35186"/>
            <a:ext cx="2133600" cy="365125"/>
          </a:xfrm>
          <a:prstGeom prst="rect">
            <a:avLst/>
          </a:prstGeom>
        </p:spPr>
        <p:txBody>
          <a:bodyPr/>
          <a:lstStyle/>
          <a:p>
            <a:fld id="{355CC8F6-44C3-AF47-AD14-5798C6E9A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5261"/>
            <a:ext cx="8229600" cy="478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6"/>
          <p:cNvSpPr txBox="1">
            <a:spLocks/>
          </p:cNvSpPr>
          <p:nvPr userDrawn="1"/>
        </p:nvSpPr>
        <p:spPr>
          <a:xfrm>
            <a:off x="457200" y="429885"/>
            <a:ext cx="8229600" cy="5124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D362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100" dirty="0" smtClean="0">
                <a:latin typeface="Calibri"/>
              </a:rPr>
              <a:t>Click to edit Master title style</a:t>
            </a:r>
            <a:endParaRPr lang="en-US" sz="2100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05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3D362D"/>
                </a:solidFill>
                <a:latin typeface="Arial"/>
                <a:cs typeface="Arial"/>
              </a:defRPr>
            </a:lvl1pPr>
          </a:lstStyle>
          <a:p>
            <a:pPr defTabSz="342900"/>
            <a:fld id="{355CC8F6-44C3-AF47-AD14-5798C6E9A21A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342900" rtl="0" eaLnBrk="1" latinLnBrk="0" hangingPunct="1">
        <a:spcBef>
          <a:spcPct val="0"/>
        </a:spcBef>
        <a:buNone/>
        <a:defRPr sz="2100" b="1" i="0" kern="1200">
          <a:solidFill>
            <a:srgbClr val="3D362D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ts val="0"/>
        </a:spcBef>
        <a:spcAft>
          <a:spcPts val="750"/>
        </a:spcAft>
        <a:buClr>
          <a:srgbClr val="3D362D"/>
        </a:buClr>
        <a:buFont typeface="Arial"/>
        <a:buChar char="•"/>
        <a:defRPr sz="1500" kern="1800">
          <a:solidFill>
            <a:srgbClr val="3D362D"/>
          </a:solidFill>
          <a:latin typeface="+mn-lt"/>
          <a:ea typeface="+mn-ea"/>
          <a:cs typeface="Arial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rgbClr val="3D362D"/>
        </a:buClr>
        <a:buFont typeface="Arial"/>
        <a:buChar char="–"/>
        <a:defRPr sz="1350" kern="1800">
          <a:solidFill>
            <a:srgbClr val="3D362D"/>
          </a:solidFill>
          <a:latin typeface="+mn-lt"/>
          <a:ea typeface="+mn-ea"/>
          <a:cs typeface="Arial"/>
        </a:defRPr>
      </a:lvl2pPr>
      <a:lvl3pPr marL="857250" indent="-171450" algn="l" defTabSz="342900" rtl="0" eaLnBrk="1" latinLnBrk="0" hangingPunct="1">
        <a:spcBef>
          <a:spcPts val="0"/>
        </a:spcBef>
        <a:spcAft>
          <a:spcPts val="750"/>
        </a:spcAft>
        <a:buClr>
          <a:srgbClr val="3D362D"/>
        </a:buClr>
        <a:buFont typeface="Arial"/>
        <a:buChar char="•"/>
        <a:defRPr sz="1350" kern="1800">
          <a:solidFill>
            <a:srgbClr val="3D362D"/>
          </a:solidFill>
          <a:latin typeface="+mn-lt"/>
          <a:ea typeface="+mn-ea"/>
          <a:cs typeface="Arial"/>
        </a:defRPr>
      </a:lvl3pPr>
      <a:lvl4pPr marL="1200150" indent="-171450" algn="l" defTabSz="342900" rtl="0" eaLnBrk="1" latinLnBrk="0" hangingPunct="1">
        <a:spcBef>
          <a:spcPts val="0"/>
        </a:spcBef>
        <a:spcAft>
          <a:spcPts val="750"/>
        </a:spcAft>
        <a:buClr>
          <a:srgbClr val="3D362D"/>
        </a:buClr>
        <a:buFont typeface="Arial"/>
        <a:buChar char="–"/>
        <a:defRPr sz="1200" kern="1800">
          <a:solidFill>
            <a:srgbClr val="3D362D"/>
          </a:solidFill>
          <a:latin typeface="+mn-lt"/>
          <a:ea typeface="+mn-ea"/>
          <a:cs typeface="Arial"/>
        </a:defRPr>
      </a:lvl4pPr>
      <a:lvl5pPr marL="1543050" indent="-171450" algn="l" defTabSz="342900" rtl="0" eaLnBrk="1" latinLnBrk="0" hangingPunct="1">
        <a:spcBef>
          <a:spcPts val="0"/>
        </a:spcBef>
        <a:spcAft>
          <a:spcPts val="750"/>
        </a:spcAft>
        <a:buClr>
          <a:srgbClr val="3D362D"/>
        </a:buClr>
        <a:buFont typeface="Arial"/>
        <a:buChar char="»"/>
        <a:defRPr sz="1200" kern="1800">
          <a:solidFill>
            <a:srgbClr val="3D362D"/>
          </a:solidFill>
          <a:latin typeface="+mn-lt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eastern.edu/financialaid/studentaccounts/payment.html." TargetMode="External"/><Relationship Id="rId2" Type="http://schemas.openxmlformats.org/officeDocument/2006/relationships/hyperlink" Target="http://www.tuitionpaymentplan.com/ne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ortheastern.edu/issi/pdfs/DAMB%20Certs%20Grad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applyyourself.com/AYApplicantLogin/fl_ApplicantConnectLogin.asp?id=neu-gsb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more-mckim.northeastern.edu/academic-programs/certificates/specialty-certificates#Marketing" TargetMode="External"/><Relationship Id="rId3" Type="http://schemas.openxmlformats.org/officeDocument/2006/relationships/hyperlink" Target="http://www.damore-mckim.northeastern.edu/academic-programs/certificates/business-administration-international-students/curriculum" TargetMode="External"/><Relationship Id="rId7" Type="http://schemas.openxmlformats.org/officeDocument/2006/relationships/hyperlink" Target="http://www.damore-mckim.northeastern.edu/academic-programs/certificates/specialty-certificates#International" TargetMode="External"/><Relationship Id="rId12" Type="http://schemas.openxmlformats.org/officeDocument/2006/relationships/hyperlink" Target="#_International_Business"/><Relationship Id="rId2" Type="http://schemas.openxmlformats.org/officeDocument/2006/relationships/hyperlink" Target="http://www.damore-mckim.northeastern.edu/academic-programs/certificates/specialty-certificates#Account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amore-mckim.northeastern.edu/academic-programs/certificates/specialty-certificates#Innovation" TargetMode="External"/><Relationship Id="rId11" Type="http://schemas.openxmlformats.org/officeDocument/2006/relationships/hyperlink" Target="http://www.damore-mckim.northeastern.edu/academic-programs/certificates/specialty-certificates#Technological Entrepreneurship" TargetMode="External"/><Relationship Id="rId5" Type="http://schemas.openxmlformats.org/officeDocument/2006/relationships/hyperlink" Target="http://www.damore-mckim.northeastern.edu/academic-programs/certificates/specialty-certificates#Leadership" TargetMode="External"/><Relationship Id="rId10" Type="http://schemas.openxmlformats.org/officeDocument/2006/relationships/hyperlink" Target="http://www.damore-mckim.northeastern.edu/academic-programs/certificates/specialty-certificates#Supply Chain" TargetMode="External"/><Relationship Id="rId4" Type="http://schemas.openxmlformats.org/officeDocument/2006/relationships/hyperlink" Target="http://www.damore-mckim.northeastern.edu/academic-programs/certificates/specialty-certificates#Renewal" TargetMode="External"/><Relationship Id="rId9" Type="http://schemas.openxmlformats.org/officeDocument/2006/relationships/hyperlink" Target="http://www.damore-mckim.northeastern.edu/academic-programs/certificates/specialty-certificates#MS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ollegemagazine.com/" TargetMode="External"/><Relationship Id="rId5" Type="http://schemas.openxmlformats.org/officeDocument/2006/relationships/hyperlink" Target="http://www.princetonreview.com/schools/1022996/college/northeastern-university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9517"/>
            <a:ext cx="9144000" cy="147369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4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Northeastern University’s</a:t>
            </a:r>
          </a:p>
          <a:p>
            <a:pPr algn="ctr" defTabSz="342900">
              <a:spcAft>
                <a:spcPts val="450"/>
              </a:spcAft>
            </a:pPr>
            <a:r>
              <a:rPr lang="en-US" sz="2400" b="1" dirty="0">
                <a:solidFill>
                  <a:prstClr val="white"/>
                </a:solidFill>
                <a:latin typeface="Baskerville Old Face" panose="02020602080505020303" pitchFamily="18" charset="0"/>
              </a:rPr>
              <a:t>Graduate </a:t>
            </a:r>
            <a:r>
              <a:rPr lang="en-US" sz="2400" b="1" dirty="0" smtClean="0">
                <a:solidFill>
                  <a:prstClr val="white"/>
                </a:solidFill>
                <a:latin typeface="Baskerville Old Face" panose="02020602080505020303" pitchFamily="18" charset="0"/>
              </a:rPr>
              <a:t>Certificates Programs</a:t>
            </a:r>
            <a:endParaRPr lang="en-US" sz="2400" b="1" dirty="0">
              <a:solidFill>
                <a:prstClr val="white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 dirty="0" smtClean="0"/>
              <a:t>Cost of Graduate Certificate for i20</a:t>
            </a:r>
            <a:endParaRPr lang="en-US" sz="2025" dirty="0"/>
          </a:p>
        </p:txBody>
      </p:sp>
      <p:sp>
        <p:nvSpPr>
          <p:cNvPr id="2" name="Rectangle 1"/>
          <p:cNvSpPr/>
          <p:nvPr/>
        </p:nvSpPr>
        <p:spPr>
          <a:xfrm>
            <a:off x="548640" y="4430267"/>
            <a:ext cx="8229600" cy="150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cost per credit for 16/17 AY = $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1,520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payment plan administered through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TuitionPay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allows you to divide your educational costs into smaller,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manageable installments. To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enroll, please visit </a:t>
            </a:r>
            <a:r>
              <a:rPr lang="en-US" sz="1200" u="sng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TuitionPay</a:t>
            </a:r>
            <a:r>
              <a:rPr lang="en-US" sz="12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call 800.635.0120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your payments will be made through the NUPAY online portal and can be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payment,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checking account, etc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here is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more information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information about i20 documentation and instructions for this program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please click here.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" y="1637190"/>
            <a:ext cx="29184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Tuition –                               22,800</a:t>
            </a:r>
          </a:p>
          <a:p>
            <a:r>
              <a:rPr lang="en-US" sz="1400" u="sng" dirty="0"/>
              <a:t>Fees -                                         510</a:t>
            </a:r>
            <a:endParaRPr lang="en-US" sz="1400" dirty="0"/>
          </a:p>
          <a:p>
            <a:r>
              <a:rPr lang="en-US" sz="1400" b="1" dirty="0"/>
              <a:t>Tuition and Fees              $ 23,310 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Board and room                12,400</a:t>
            </a:r>
            <a:br>
              <a:rPr lang="en-US" sz="1400" dirty="0"/>
            </a:br>
            <a:r>
              <a:rPr lang="en-US" sz="1400" dirty="0"/>
              <a:t>Books and Supplies             1,300</a:t>
            </a:r>
            <a:br>
              <a:rPr lang="en-US" sz="1400" dirty="0"/>
            </a:br>
            <a:r>
              <a:rPr lang="en-US" sz="1400" dirty="0"/>
              <a:t>Medical Care                        2,384</a:t>
            </a:r>
            <a:br>
              <a:rPr lang="en-US" sz="1400" dirty="0"/>
            </a:br>
            <a:r>
              <a:rPr lang="en-US" sz="1400" u="sng" dirty="0"/>
              <a:t>Personal	                          </a:t>
            </a:r>
            <a:r>
              <a:rPr lang="en-US" sz="1400" u="sng" dirty="0" smtClean="0"/>
              <a:t>1,700</a:t>
            </a:r>
            <a:endParaRPr lang="en-US" sz="1400" dirty="0"/>
          </a:p>
          <a:p>
            <a:r>
              <a:rPr lang="en-US" sz="1400" b="1" dirty="0"/>
              <a:t>Living expenses               $ 17,784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TOTAL:                                $ 41,094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42510" y="1621727"/>
            <a:ext cx="27546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Tuition –                               </a:t>
            </a:r>
            <a:r>
              <a:rPr lang="en-US" sz="1400" dirty="0" smtClean="0"/>
              <a:t>18,240</a:t>
            </a:r>
            <a:endParaRPr lang="en-US" sz="1400" dirty="0"/>
          </a:p>
          <a:p>
            <a:r>
              <a:rPr lang="en-US" sz="1400" u="sng" dirty="0"/>
              <a:t>Fees -                                          380</a:t>
            </a:r>
            <a:endParaRPr lang="en-US" sz="1400" dirty="0"/>
          </a:p>
          <a:p>
            <a:r>
              <a:rPr lang="en-US" sz="1400" b="1" dirty="0"/>
              <a:t>Tuition and Fees              $ </a:t>
            </a:r>
            <a:r>
              <a:rPr lang="en-US" sz="1400" b="1" dirty="0" smtClean="0"/>
              <a:t>18,620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Board and room                   6,200</a:t>
            </a:r>
            <a:br>
              <a:rPr lang="en-US" sz="1400" dirty="0"/>
            </a:br>
            <a:r>
              <a:rPr lang="en-US" sz="1400" dirty="0"/>
              <a:t>Books and Supplies              1,300</a:t>
            </a:r>
            <a:br>
              <a:rPr lang="en-US" sz="1400" dirty="0"/>
            </a:br>
            <a:r>
              <a:rPr lang="en-US" sz="1400" dirty="0"/>
              <a:t>Medical Care                         2,384</a:t>
            </a:r>
            <a:br>
              <a:rPr lang="en-US" sz="1400" dirty="0"/>
            </a:br>
            <a:r>
              <a:rPr lang="en-US" sz="1400" u="sng" dirty="0"/>
              <a:t>Personal	                       </a:t>
            </a:r>
            <a:r>
              <a:rPr lang="en-US" sz="1400" u="sng" dirty="0" smtClean="0"/>
              <a:t>      850</a:t>
            </a:r>
            <a:endParaRPr lang="en-US" sz="1400" dirty="0"/>
          </a:p>
          <a:p>
            <a:r>
              <a:rPr lang="en-US" sz="1400" b="1" dirty="0"/>
              <a:t>Living expenses               $ 10,734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TOTAL:                               $ 33,914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" y="1105099"/>
            <a:ext cx="294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8-month certificates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63440" y="1105099"/>
            <a:ext cx="294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4</a:t>
            </a:r>
            <a:r>
              <a:rPr lang="en-US" u="sng" dirty="0" smtClean="0"/>
              <a:t>-month certificates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034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24" y="4035105"/>
            <a:ext cx="9034943" cy="202174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4252" y="1259388"/>
            <a:ext cx="7596233" cy="284282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Must have a bachelor’s degree with 3.0 (out of 4.0) cumulative </a:t>
            </a:r>
            <a:r>
              <a:rPr lang="en-US" sz="1800" dirty="0" err="1" smtClean="0"/>
              <a:t>gpa</a:t>
            </a:r>
            <a:r>
              <a:rPr lang="en-US" sz="1800" dirty="0" smtClean="0"/>
              <a:t> or equivalent.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Required </a:t>
            </a:r>
            <a:r>
              <a:rPr lang="en-US" sz="1800" dirty="0"/>
              <a:t>application materials include: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 </a:t>
            </a:r>
            <a:r>
              <a:rPr lang="en-US" sz="1800" dirty="0">
                <a:hlinkClick r:id="rId2"/>
              </a:rPr>
              <a:t>submitted online </a:t>
            </a:r>
            <a:r>
              <a:rPr lang="en-US" sz="1800" dirty="0" smtClean="0">
                <a:hlinkClick r:id="rId2"/>
              </a:rPr>
              <a:t>application</a:t>
            </a:r>
            <a:r>
              <a:rPr lang="en-US" sz="1800" dirty="0" smtClean="0"/>
              <a:t> ( fee waiver 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cert-crid-9828</a:t>
            </a:r>
            <a:r>
              <a:rPr lang="en-US" sz="1800" dirty="0" smtClean="0"/>
              <a:t> )</a:t>
            </a:r>
            <a:endParaRPr lang="en-US" sz="1800" dirty="0"/>
          </a:p>
          <a:p>
            <a:pPr lvl="0">
              <a:spcAft>
                <a:spcPts val="0"/>
              </a:spcAft>
            </a:pPr>
            <a:r>
              <a:rPr lang="en-US" sz="1800" dirty="0" smtClean="0"/>
              <a:t>A </a:t>
            </a:r>
            <a:r>
              <a:rPr lang="en-US" sz="1800" dirty="0"/>
              <a:t>current resume </a:t>
            </a:r>
          </a:p>
          <a:p>
            <a:pPr lvl="0">
              <a:spcAft>
                <a:spcPts val="0"/>
              </a:spcAft>
            </a:pPr>
            <a:r>
              <a:rPr lang="en-US" sz="1800" dirty="0"/>
              <a:t>Professional letter of recommendation – preferably from a past manager</a:t>
            </a:r>
          </a:p>
          <a:p>
            <a:pPr lvl="0">
              <a:spcAft>
                <a:spcPts val="0"/>
              </a:spcAft>
            </a:pPr>
            <a:r>
              <a:rPr lang="en-US" sz="1800" dirty="0"/>
              <a:t>Personal </a:t>
            </a:r>
            <a:r>
              <a:rPr lang="en-US" sz="1800" dirty="0" smtClean="0"/>
              <a:t>statement </a:t>
            </a:r>
            <a:endParaRPr lang="en-US" sz="1800" dirty="0"/>
          </a:p>
          <a:p>
            <a:pPr lvl="0">
              <a:spcAft>
                <a:spcPts val="0"/>
              </a:spcAft>
            </a:pPr>
            <a:r>
              <a:rPr lang="en-US" sz="1800" dirty="0" smtClean="0"/>
              <a:t>Transcripts (unofficial okay for review)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</a:rPr>
              <a:t>An intake interview can be conducted in </a:t>
            </a:r>
            <a:r>
              <a:rPr lang="en-US" sz="1800" b="1" dirty="0" smtClean="0">
                <a:solidFill>
                  <a:srgbClr val="C00000"/>
                </a:solidFill>
              </a:rPr>
              <a:t>lieu </a:t>
            </a:r>
            <a:r>
              <a:rPr lang="en-US" sz="1800" b="1" dirty="0">
                <a:solidFill>
                  <a:srgbClr val="C00000"/>
                </a:solidFill>
              </a:rPr>
              <a:t>of a TOEFL or IELTS</a:t>
            </a:r>
          </a:p>
          <a:p>
            <a:pPr lvl="0">
              <a:spcAft>
                <a:spcPts val="0"/>
              </a:spcAft>
            </a:pPr>
            <a:endParaRPr lang="en-US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252" y="396329"/>
            <a:ext cx="8229600" cy="512456"/>
          </a:xfrm>
        </p:spPr>
        <p:txBody>
          <a:bodyPr/>
          <a:lstStyle/>
          <a:p>
            <a:r>
              <a:rPr lang="en-US" sz="2025" dirty="0"/>
              <a:t>Application and Admissions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49712"/>
              </p:ext>
            </p:extLst>
          </p:nvPr>
        </p:nvGraphicFramePr>
        <p:xfrm>
          <a:off x="2140312" y="4056913"/>
          <a:ext cx="4863375" cy="1708828"/>
        </p:xfrm>
        <a:graphic>
          <a:graphicData uri="http://schemas.openxmlformats.org/drawingml/2006/table">
            <a:tbl>
              <a:tblPr firstRow="1" firstCol="1" bandRow="1"/>
              <a:tblGrid>
                <a:gridCol w="1474330"/>
                <a:gridCol w="1665053"/>
                <a:gridCol w="1723992"/>
              </a:tblGrid>
              <a:tr h="287008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Deadlines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6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Intake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Initial i20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Transfer 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i20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January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November 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December 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March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April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September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July 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August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7013197" y="1638290"/>
            <a:ext cx="1922476" cy="284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rgbClr val="3D362D"/>
              </a:buClr>
              <a:buFont typeface="Arial"/>
              <a:buChar char="•"/>
              <a:defRPr sz="1500" kern="1800">
                <a:solidFill>
                  <a:srgbClr val="3D362D"/>
                </a:solidFill>
                <a:latin typeface="+mn-lt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rgbClr val="3D362D"/>
              </a:buClr>
              <a:buFont typeface="Arial"/>
              <a:buChar char="–"/>
              <a:defRPr sz="1350" kern="1800">
                <a:solidFill>
                  <a:srgbClr val="3D362D"/>
                </a:solidFill>
                <a:latin typeface="+mn-lt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rgbClr val="3D362D"/>
              </a:buClr>
              <a:buFont typeface="Arial"/>
              <a:buChar char="•"/>
              <a:defRPr sz="1350" kern="1800">
                <a:solidFill>
                  <a:srgbClr val="3D362D"/>
                </a:solidFill>
                <a:latin typeface="+mn-lt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rgbClr val="3D362D"/>
              </a:buClr>
              <a:buFont typeface="Arial"/>
              <a:buChar char="–"/>
              <a:defRPr sz="1200" kern="1800">
                <a:solidFill>
                  <a:srgbClr val="3D362D"/>
                </a:solidFill>
                <a:latin typeface="+mn-lt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rgbClr val="3D362D"/>
              </a:buClr>
              <a:buFont typeface="Arial"/>
              <a:buChar char="»"/>
              <a:defRPr sz="1200" kern="1800">
                <a:solidFill>
                  <a:srgbClr val="3D362D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98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u="sng" dirty="0">
                <a:hlinkClick r:id="rId2"/>
              </a:rPr>
              <a:t>Accounting and Financial Decision Making</a:t>
            </a:r>
            <a:endParaRPr lang="en-US" sz="2000" dirty="0"/>
          </a:p>
          <a:p>
            <a:pPr lvl="0"/>
            <a:r>
              <a:rPr lang="en-US" sz="2000" u="sng" dirty="0">
                <a:hlinkClick r:id="rId3"/>
              </a:rPr>
              <a:t>Business Administration</a:t>
            </a:r>
            <a:endParaRPr lang="en-US" sz="2000" dirty="0"/>
          </a:p>
          <a:p>
            <a:pPr lvl="0"/>
            <a:r>
              <a:rPr lang="en-US" sz="2000" u="sng" dirty="0">
                <a:hlinkClick r:id="rId4"/>
              </a:rPr>
              <a:t>Corporate Renewal</a:t>
            </a:r>
            <a:endParaRPr lang="en-US" sz="2000" dirty="0"/>
          </a:p>
          <a:p>
            <a:pPr lvl="0"/>
            <a:r>
              <a:rPr lang="en-US" sz="2000" u="sng" dirty="0">
                <a:hlinkClick r:id="rId5"/>
              </a:rPr>
              <a:t>Leadership and Human Capital</a:t>
            </a:r>
            <a:endParaRPr lang="en-US" sz="2000" dirty="0"/>
          </a:p>
          <a:p>
            <a:pPr lvl="0"/>
            <a:r>
              <a:rPr lang="en-US" sz="2000" u="sng" dirty="0">
                <a:hlinkClick r:id="rId6"/>
              </a:rPr>
              <a:t>Innovation Management </a:t>
            </a:r>
            <a:endParaRPr lang="en-US" sz="2000" u="sng" dirty="0"/>
          </a:p>
          <a:p>
            <a:pPr lvl="0"/>
            <a:r>
              <a:rPr lang="en-US" sz="2000" u="sng" dirty="0">
                <a:hlinkClick r:id="rId7"/>
              </a:rPr>
              <a:t>International Business</a:t>
            </a:r>
            <a:endParaRPr lang="en-US" sz="2000" u="sng" dirty="0"/>
          </a:p>
          <a:p>
            <a:pPr lvl="0"/>
            <a:r>
              <a:rPr lang="en-US" sz="2000" dirty="0">
                <a:hlinkClick r:id="rId8"/>
              </a:rPr>
              <a:t>Marketing</a:t>
            </a:r>
            <a:endParaRPr lang="en-US" sz="2000" u="sng" dirty="0"/>
          </a:p>
          <a:p>
            <a:pPr lvl="0"/>
            <a:r>
              <a:rPr lang="en-US" sz="2000" u="sng" dirty="0">
                <a:hlinkClick r:id="rId9"/>
              </a:rPr>
              <a:t>Masters of Technological Entrepreneurship (MSTE) Pathway</a:t>
            </a:r>
            <a:endParaRPr lang="en-US" sz="2000" u="sng" dirty="0"/>
          </a:p>
          <a:p>
            <a:pPr lvl="0"/>
            <a:r>
              <a:rPr lang="en-US" sz="2000" u="sng" dirty="0"/>
              <a:t>Study Abroad Semester (for international students to study in Boston)</a:t>
            </a:r>
          </a:p>
          <a:p>
            <a:pPr lvl="0"/>
            <a:r>
              <a:rPr lang="en-US" sz="2000" u="sng" dirty="0">
                <a:hlinkClick r:id="rId10"/>
              </a:rPr>
              <a:t>Supply Chain Management</a:t>
            </a:r>
            <a:endParaRPr lang="en-US" sz="2000" u="sng" dirty="0"/>
          </a:p>
          <a:p>
            <a:pPr lvl="0"/>
            <a:r>
              <a:rPr lang="en-US" sz="2000" u="sng" dirty="0">
                <a:hlinkClick r:id="rId11"/>
              </a:rPr>
              <a:t>Technological Entrepreneurship</a:t>
            </a:r>
            <a:endParaRPr lang="en-US" sz="2000" u="sng" dirty="0">
              <a:hlinkClick r:id="rId12" action="ppaction://hlinkfil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Graduate Certificate Programs – </a:t>
            </a:r>
            <a:r>
              <a:rPr lang="en-US" sz="2400" dirty="0" smtClean="0"/>
              <a:t>11 </a:t>
            </a:r>
            <a:r>
              <a:rPr lang="en-US" sz="2400" dirty="0"/>
              <a:t>Programs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4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9514"/>
            <a:ext cx="4913453" cy="4780905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4- and 8- Months Program</a:t>
            </a:r>
          </a:p>
          <a:p>
            <a:r>
              <a:rPr lang="en-US" sz="2000" dirty="0" smtClean="0"/>
              <a:t>5 MBA courses</a:t>
            </a:r>
          </a:p>
          <a:p>
            <a:r>
              <a:rPr lang="en-US" sz="2000" dirty="0" smtClean="0"/>
              <a:t>No TOEFL or GMAT required</a:t>
            </a:r>
          </a:p>
          <a:p>
            <a:r>
              <a:rPr lang="en-US" sz="2000" dirty="0" smtClean="0"/>
              <a:t>Credits may transfer to many Masters or MBA</a:t>
            </a:r>
          </a:p>
          <a:p>
            <a:r>
              <a:rPr lang="en-US" sz="2000" dirty="0"/>
              <a:t>Start Dates: January, May and September</a:t>
            </a:r>
          </a:p>
          <a:p>
            <a:r>
              <a:rPr lang="en-US" sz="2000" dirty="0"/>
              <a:t>Eligible for OPT</a:t>
            </a:r>
          </a:p>
          <a:p>
            <a:pPr lvl="1"/>
            <a:r>
              <a:rPr lang="en-US" sz="1850" dirty="0" smtClean="0"/>
              <a:t>With </a:t>
            </a:r>
            <a:r>
              <a:rPr lang="en-US" sz="1850" dirty="0"/>
              <a:t>the exception of Study Abroad Certificate which is 12 credits and 4 </a:t>
            </a:r>
            <a:r>
              <a:rPr lang="en-US" sz="1850" dirty="0" smtClean="0"/>
              <a:t>month and its not eligible for OPT.</a:t>
            </a:r>
            <a:endParaRPr lang="en-US" sz="18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408" y="337287"/>
            <a:ext cx="8860420" cy="512456"/>
          </a:xfrm>
        </p:spPr>
        <p:txBody>
          <a:bodyPr/>
          <a:lstStyle/>
          <a:p>
            <a:r>
              <a:rPr lang="en-US" sz="2400" dirty="0" smtClean="0"/>
              <a:t>Graduate Certificate Programs - </a:t>
            </a:r>
            <a:r>
              <a:rPr lang="en-US" sz="2400" dirty="0"/>
              <a:t>Study and work in the US!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28" y="1597306"/>
            <a:ext cx="2928934" cy="1686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05" y="3619966"/>
            <a:ext cx="2569580" cy="19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9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545" y="1472665"/>
            <a:ext cx="5677382" cy="3585679"/>
          </a:xfrm>
        </p:spPr>
        <p:txBody>
          <a:bodyPr/>
          <a:lstStyle/>
          <a:p>
            <a:pPr marL="914400" lvl="1" indent="-571500">
              <a:spcAft>
                <a:spcPts val="2400"/>
              </a:spcAft>
              <a:buFont typeface="+mj-lt"/>
              <a:buAutoNum type="arabicPeriod"/>
            </a:pPr>
            <a:r>
              <a:rPr lang="en-US" sz="1800" dirty="0" smtClean="0"/>
              <a:t>Return back to home country</a:t>
            </a:r>
            <a:endParaRPr lang="en-US" sz="1800" dirty="0"/>
          </a:p>
          <a:p>
            <a:pPr marL="914400" lvl="1" indent="-571500">
              <a:spcAft>
                <a:spcPts val="2400"/>
              </a:spcAft>
              <a:buFont typeface="+mj-lt"/>
              <a:buAutoNum type="arabicPeriod"/>
            </a:pPr>
            <a:r>
              <a:rPr lang="en-US" sz="1800" dirty="0" smtClean="0"/>
              <a:t>Carry 15 credits forward </a:t>
            </a:r>
            <a:r>
              <a:rPr lang="en-US" sz="1800" dirty="0"/>
              <a:t>into another </a:t>
            </a:r>
            <a:r>
              <a:rPr lang="en-US" sz="1800" dirty="0" smtClean="0"/>
              <a:t>Masters/MBA program</a:t>
            </a:r>
          </a:p>
          <a:p>
            <a:pPr marL="914400" lvl="1" indent="-571500">
              <a:spcAft>
                <a:spcPts val="2400"/>
              </a:spcAft>
              <a:buFont typeface="+mj-lt"/>
              <a:buAutoNum type="arabicPeriod"/>
            </a:pPr>
            <a:r>
              <a:rPr lang="en-US" sz="1800" dirty="0" smtClean="0"/>
              <a:t>Apply </a:t>
            </a:r>
            <a:r>
              <a:rPr lang="en-US" sz="1800" dirty="0"/>
              <a:t>for </a:t>
            </a:r>
            <a:r>
              <a:rPr lang="en-US" sz="1800" dirty="0" smtClean="0"/>
              <a:t>OPT to work in the US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 dirty="0" smtClean="0"/>
              <a:t>Upon Completing a Graduate Certificate</a:t>
            </a:r>
            <a:endParaRPr lang="en-US" sz="2025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08225" y="6228094"/>
            <a:ext cx="1600200" cy="273844"/>
          </a:xfrm>
        </p:spPr>
        <p:txBody>
          <a:bodyPr/>
          <a:lstStyle/>
          <a:p>
            <a:fld id="{355CC8F6-44C3-AF47-AD14-5798C6E9A21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https://nustudentlife.files.wordpress.com/2012/08/cropped-edi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92" y="3774863"/>
            <a:ext cx="6537808" cy="20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16782"/>
            <a:ext cx="8229600" cy="4366535"/>
          </a:xfrm>
        </p:spPr>
        <p:txBody>
          <a:bodyPr numCol="1"/>
          <a:lstStyle/>
          <a:p>
            <a:pPr marL="0" lvl="1" indent="0">
              <a:spcAft>
                <a:spcPts val="900"/>
              </a:spcAft>
              <a:buNone/>
            </a:pPr>
            <a:r>
              <a:rPr lang="en-US" sz="1800" dirty="0" smtClean="0"/>
              <a:t>This Graduate Certificate Program is a vehicle to work in the US</a:t>
            </a:r>
          </a:p>
          <a:p>
            <a:pPr marL="557212" lvl="2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12 months OPT</a:t>
            </a:r>
          </a:p>
          <a:p>
            <a:pPr marL="557212" lvl="2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Full-time, paid work</a:t>
            </a:r>
          </a:p>
          <a:p>
            <a:pPr marL="557212" lvl="2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Work with job placement agencies in Boston</a:t>
            </a:r>
          </a:p>
          <a:p>
            <a:pPr marL="557212" lvl="2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NU seminars to prepare for job-seeking</a:t>
            </a:r>
          </a:p>
          <a:p>
            <a:pPr marL="557212" lvl="2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Can seek another OPT after a certificates / masters program</a:t>
            </a:r>
            <a:endParaRPr lang="en-US" sz="1800" dirty="0"/>
          </a:p>
          <a:p>
            <a:pPr marL="257175" lvl="1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57175" lvl="1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57175" lvl="1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57175" lvl="1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 dirty="0" smtClean="0"/>
              <a:t>Optional Practical Training</a:t>
            </a:r>
            <a:endParaRPr lang="en-US" sz="2025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04787" y="6423518"/>
            <a:ext cx="1600200" cy="273844"/>
          </a:xfrm>
        </p:spPr>
        <p:txBody>
          <a:bodyPr/>
          <a:lstStyle/>
          <a:p>
            <a:fld id="{355CC8F6-44C3-AF47-AD14-5798C6E9A21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http://www.northeastern.edu/law/images-new-site/academics/llm/ban-700-l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3924103"/>
            <a:ext cx="4995545" cy="19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 dirty="0" smtClean="0"/>
              <a:t>Northeastern Career Service</a:t>
            </a:r>
            <a:endParaRPr lang="en-US" sz="2025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96227" y="6423518"/>
            <a:ext cx="1600200" cy="273844"/>
          </a:xfrm>
        </p:spPr>
        <p:txBody>
          <a:bodyPr/>
          <a:lstStyle/>
          <a:p>
            <a:fld id="{355CC8F6-44C3-AF47-AD14-5798C6E9A21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89" r="1427"/>
          <a:stretch/>
        </p:blipFill>
        <p:spPr>
          <a:xfrm>
            <a:off x="6036999" y="1711367"/>
            <a:ext cx="2378910" cy="2383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43" y="4645659"/>
            <a:ext cx="2730497" cy="1546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6519" y="1403590"/>
            <a:ext cx="4056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Sample Events Calendar</a:t>
            </a:r>
            <a:endParaRPr lang="en-US" sz="1100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743" y="4360965"/>
            <a:ext cx="4056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Sample Event</a:t>
            </a:r>
            <a:endParaRPr lang="en-US" sz="1100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16" y="3417746"/>
            <a:ext cx="4745705" cy="22570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5284" y="1425656"/>
            <a:ext cx="5155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Calibri" panose="020F0502020204030204" pitchFamily="34" charset="0"/>
              </a:rPr>
              <a:t>Northeastern University prides itself on having a top ranked career development department, that has been</a:t>
            </a:r>
            <a:r>
              <a:rPr lang="en-US" b="1" dirty="0">
                <a:solidFill>
                  <a:srgbClr val="555555"/>
                </a:solidFill>
                <a:latin typeface="Calibri" panose="020F0502020204030204" pitchFamily="34" charset="0"/>
              </a:rPr>
              <a:t> consistently ranked #1 or #2 by </a:t>
            </a:r>
            <a:r>
              <a:rPr lang="en-US" b="1" dirty="0">
                <a:solidFill>
                  <a:srgbClr val="0066CC"/>
                </a:solidFill>
                <a:latin typeface="Calibri" panose="020F0502020204030204" pitchFamily="34" charset="0"/>
                <a:hlinkClick r:id="rId5"/>
              </a:rPr>
              <a:t>The Princeton Review </a:t>
            </a:r>
            <a:r>
              <a:rPr lang="en-US" b="1" dirty="0">
                <a:solidFill>
                  <a:srgbClr val="555555"/>
                </a:solidFill>
                <a:latin typeface="Calibri" panose="020F0502020204030204" pitchFamily="34" charset="0"/>
              </a:rPr>
              <a:t>since 2011 and #1 Career Services by </a:t>
            </a:r>
            <a:r>
              <a:rPr lang="en-US" b="1" dirty="0">
                <a:solidFill>
                  <a:srgbClr val="0066CC"/>
                </a:solidFill>
                <a:latin typeface="Calibri" panose="020F0502020204030204" pitchFamily="34" charset="0"/>
                <a:hlinkClick r:id="rId6"/>
              </a:rPr>
              <a:t>College Magazine</a:t>
            </a:r>
            <a:r>
              <a:rPr lang="en-US" b="1" dirty="0">
                <a:solidFill>
                  <a:srgbClr val="555555"/>
                </a:solidFill>
                <a:latin typeface="Calibri" panose="020F0502020204030204" pitchFamily="34" charset="0"/>
              </a:rPr>
              <a:t> in 2014</a:t>
            </a:r>
            <a:r>
              <a:rPr lang="en-US" dirty="0">
                <a:solidFill>
                  <a:srgbClr val="555555"/>
                </a:solidFill>
                <a:latin typeface="Calibri" panose="020F0502020204030204" pitchFamily="34" charset="0"/>
              </a:rPr>
              <a:t>.  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 dirty="0" smtClean="0"/>
              <a:t>Potential Sequences of Opportunities</a:t>
            </a:r>
            <a:endParaRPr lang="en-US" sz="2025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04787" y="6423518"/>
            <a:ext cx="1600200" cy="273844"/>
          </a:xfrm>
        </p:spPr>
        <p:txBody>
          <a:bodyPr/>
          <a:lstStyle/>
          <a:p>
            <a:fld id="{355CC8F6-44C3-AF47-AD14-5798C6E9A2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4671" y="1738154"/>
            <a:ext cx="1421027" cy="3954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Graduate Certificate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534022" y="2455132"/>
            <a:ext cx="1421027" cy="3954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8660" y="3805945"/>
            <a:ext cx="1421027" cy="395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Masters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4672" y="2417782"/>
            <a:ext cx="1421027" cy="3954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Graduate Certificate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546380" y="3134760"/>
            <a:ext cx="1421027" cy="395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Masters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8661" y="4485573"/>
            <a:ext cx="1421027" cy="3954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4672" y="3126236"/>
            <a:ext cx="1421027" cy="3954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Graduate Certificate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546380" y="5100509"/>
            <a:ext cx="1421027" cy="3954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1018" y="5100509"/>
            <a:ext cx="1421027" cy="395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Masters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6230" y="5084033"/>
            <a:ext cx="1421027" cy="3954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4672" y="3814100"/>
            <a:ext cx="1421027" cy="3954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Graduate Certificate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546380" y="3814100"/>
            <a:ext cx="1421027" cy="3954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4672" y="4485423"/>
            <a:ext cx="1421027" cy="3954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Graduate Certificate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3534023" y="4485423"/>
            <a:ext cx="1421027" cy="395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Masters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97" y="1754658"/>
            <a:ext cx="1050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3696" y="2447983"/>
            <a:ext cx="1050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3697" y="3170143"/>
            <a:ext cx="1050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 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3697" y="3840184"/>
            <a:ext cx="1050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 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3697" y="4525224"/>
            <a:ext cx="1050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 5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816431" y="5107389"/>
            <a:ext cx="1421027" cy="3954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Graduate Certificate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5456" y="5147190"/>
            <a:ext cx="1050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 dirty="0" smtClean="0"/>
              <a:t>Matriculation into Another Program</a:t>
            </a:r>
            <a:endParaRPr lang="en-US" sz="2025" dirty="0"/>
          </a:p>
        </p:txBody>
      </p:sp>
      <p:sp>
        <p:nvSpPr>
          <p:cNvPr id="9" name="Rectangle 8"/>
          <p:cNvSpPr/>
          <p:nvPr/>
        </p:nvSpPr>
        <p:spPr>
          <a:xfrm>
            <a:off x="4924339" y="1552613"/>
            <a:ext cx="1740062" cy="1544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$53,400 +</a:t>
            </a:r>
          </a:p>
          <a:p>
            <a:pPr algn="ctr"/>
            <a:r>
              <a:rPr lang="en-US" sz="1600" dirty="0" smtClean="0"/>
              <a:t>16 months</a:t>
            </a:r>
          </a:p>
          <a:p>
            <a:pPr algn="ctr"/>
            <a:r>
              <a:rPr lang="en-US" sz="1600" dirty="0" smtClean="0"/>
              <a:t>45more credits</a:t>
            </a:r>
          </a:p>
          <a:p>
            <a:pPr algn="ctr"/>
            <a:r>
              <a:rPr lang="en-US" sz="1600" dirty="0" smtClean="0"/>
              <a:t>Take GRE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93103" y="2948928"/>
            <a:ext cx="2106812" cy="3954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Graduate Certificate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0397" y="1552613"/>
            <a:ext cx="1421027" cy="3954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MBAs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3243621" y="4513981"/>
            <a:ext cx="1421027" cy="395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MS*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992121" y="3657246"/>
            <a:ext cx="1421027" cy="395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Leadership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5008594" y="4192713"/>
            <a:ext cx="1421027" cy="395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Corp. &amp; Org </a:t>
            </a:r>
            <a:r>
              <a:rPr lang="en-US" sz="1200" dirty="0" err="1" smtClean="0"/>
              <a:t>Comm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5008594" y="4711689"/>
            <a:ext cx="1421027" cy="395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Proj</a:t>
            </a:r>
            <a:r>
              <a:rPr lang="en-US" sz="1600" dirty="0" smtClean="0"/>
              <a:t> </a:t>
            </a:r>
            <a:r>
              <a:rPr lang="en-US" sz="1600" dirty="0" err="1" smtClean="0"/>
              <a:t>Mgmt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5008594" y="5259505"/>
            <a:ext cx="1421027" cy="395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Non-profit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6664401" y="3618121"/>
            <a:ext cx="1849405" cy="203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$20,000 +</a:t>
            </a:r>
          </a:p>
          <a:p>
            <a:pPr algn="ctr"/>
            <a:r>
              <a:rPr lang="en-US" sz="1600" dirty="0" smtClean="0"/>
              <a:t>12 months</a:t>
            </a:r>
          </a:p>
          <a:p>
            <a:pPr algn="ctr"/>
            <a:r>
              <a:rPr lang="en-US" sz="1600" dirty="0" smtClean="0"/>
              <a:t>30 more credits</a:t>
            </a:r>
          </a:p>
          <a:p>
            <a:pPr algn="ctr"/>
            <a:r>
              <a:rPr lang="en-US" sz="1600" dirty="0" smtClean="0"/>
              <a:t>No GRE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593103" y="3471886"/>
            <a:ext cx="2106812" cy="85673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$23,310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No GMAT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 months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 credits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21924" y="1928280"/>
            <a:ext cx="715559" cy="87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84818" y="4499626"/>
            <a:ext cx="679622" cy="282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339" y="5195603"/>
            <a:ext cx="45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*If a student earns a 3.000 cumulative </a:t>
            </a:r>
            <a:r>
              <a:rPr lang="en-US" sz="1400" dirty="0" err="1" smtClean="0"/>
              <a:t>gpa</a:t>
            </a:r>
            <a:r>
              <a:rPr lang="en-US" sz="1400" dirty="0" smtClean="0"/>
              <a:t> in the Grad Cert they are </a:t>
            </a:r>
            <a:r>
              <a:rPr lang="en-US" sz="1400" b="1" dirty="0" smtClean="0"/>
              <a:t>guaranteed admission </a:t>
            </a:r>
            <a:r>
              <a:rPr lang="en-US" sz="1400" dirty="0" smtClean="0"/>
              <a:t>into the MS programs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57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 dirty="0" smtClean="0"/>
              <a:t>Masters programs your credits can move into</a:t>
            </a:r>
            <a:endParaRPr lang="en-US" sz="2025" dirty="0"/>
          </a:p>
        </p:txBody>
      </p:sp>
      <p:sp>
        <p:nvSpPr>
          <p:cNvPr id="5" name="TextBox 4"/>
          <p:cNvSpPr txBox="1"/>
          <p:nvPr/>
        </p:nvSpPr>
        <p:spPr>
          <a:xfrm>
            <a:off x="552024" y="2023045"/>
            <a:ext cx="8299938" cy="72256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MBA’s: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Online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Professional MBA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 smtClean="0"/>
              <a:t>MS Degrees: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Project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Digital Media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Leadership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Nonprofit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Human Services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Corporate </a:t>
            </a:r>
            <a:r>
              <a:rPr lang="en-US" sz="1600" dirty="0"/>
              <a:t>and Organizational </a:t>
            </a:r>
            <a:r>
              <a:rPr lang="en-US" sz="1600" dirty="0" smtClean="0"/>
              <a:t>Communication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MS Degree Continued…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Global </a:t>
            </a:r>
            <a:r>
              <a:rPr lang="en-US" sz="1600" dirty="0"/>
              <a:t>Studies and International </a:t>
            </a:r>
            <a:r>
              <a:rPr lang="en-US" sz="1600" dirty="0" smtClean="0"/>
              <a:t>Relations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Technological Entrepreneurship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Regulatory Affairs for Drugs, Biologics and Medical Devices </a:t>
            </a:r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Other Master’s Degrees: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MPS </a:t>
            </a:r>
            <a:r>
              <a:rPr lang="en-US" sz="1600" dirty="0"/>
              <a:t>Geographic Information </a:t>
            </a:r>
            <a:r>
              <a:rPr lang="en-US" sz="1600" dirty="0" smtClean="0"/>
              <a:t>Technology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MPS </a:t>
            </a:r>
            <a:r>
              <a:rPr lang="en-US" sz="1600" dirty="0" smtClean="0"/>
              <a:t>Informatics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MSTC </a:t>
            </a:r>
            <a:r>
              <a:rPr lang="en-US" sz="1600" dirty="0"/>
              <a:t>Technical Communication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>
              <a:spcAft>
                <a:spcPts val="600"/>
              </a:spcAf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45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695</Words>
  <Application>Microsoft Office PowerPoint</Application>
  <PresentationFormat>On-screen Show (4:3)</PresentationFormat>
  <Paragraphs>169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Graduate Certificate Programs – 11 Programs </vt:lpstr>
      <vt:lpstr>Graduate Certificate Programs - Study and work in the US! </vt:lpstr>
      <vt:lpstr>Upon Completing a Graduate Certificate</vt:lpstr>
      <vt:lpstr>Optional Practical Training</vt:lpstr>
      <vt:lpstr>Northeastern Career Service</vt:lpstr>
      <vt:lpstr>Potential Sequences of Opportunities</vt:lpstr>
      <vt:lpstr>Matriculation into Another Program</vt:lpstr>
      <vt:lpstr>Masters programs your credits can move into</vt:lpstr>
      <vt:lpstr>Cost of Graduate Certificate for i20</vt:lpstr>
      <vt:lpstr>Application and Admissions</vt:lpstr>
    </vt:vector>
  </TitlesOfParts>
  <Company>Northeastern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Dostal, Hillary</dc:creator>
  <cp:lastModifiedBy>Pejic, Jelena</cp:lastModifiedBy>
  <cp:revision>48</cp:revision>
  <cp:lastPrinted>2016-06-07T20:04:59Z</cp:lastPrinted>
  <dcterms:created xsi:type="dcterms:W3CDTF">2015-01-16T17:49:44Z</dcterms:created>
  <dcterms:modified xsi:type="dcterms:W3CDTF">2017-01-18T19:15:32Z</dcterms:modified>
</cp:coreProperties>
</file>