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5" r:id="rId4"/>
    <p:sldId id="267" r:id="rId5"/>
    <p:sldId id="261" r:id="rId6"/>
    <p:sldId id="266" r:id="rId7"/>
    <p:sldId id="268" r:id="rId8"/>
    <p:sldId id="269" r:id="rId9"/>
    <p:sldId id="271" r:id="rId10"/>
    <p:sldId id="260" r:id="rId11"/>
    <p:sldId id="259" r:id="rId12"/>
    <p:sldId id="258" r:id="rId13"/>
    <p:sldId id="263"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07-Aug-16</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07-Aug-16</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07-Aug-16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07-Aug-16</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indiatoday.intoday.in/education/story/mba-education-problems/1/712284.html" TargetMode="External"/><Relationship Id="rId2" Type="http://schemas.openxmlformats.org/officeDocument/2006/relationships/hyperlink" Target="http://timesofindia.indiatimes.com/topic/Visvesvaraya-Technological-Universi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imesofindia.indiatimes.com/city/bengaluru/Less-than-half-engineering-students-land-jobs-in-campus-placements/articleshow/53199056.cms" TargetMode="External"/><Relationship Id="rId2" Type="http://schemas.openxmlformats.org/officeDocument/2006/relationships/hyperlink" Target="http://timesofindia.indiatimes.com/topic/All-India-Council-for-Technical-Educ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Proposal for Academic Alliance</a:t>
            </a:r>
            <a:endParaRPr lang="en-US" sz="2400" dirty="0"/>
          </a:p>
        </p:txBody>
      </p:sp>
      <p:sp>
        <p:nvSpPr>
          <p:cNvPr id="3" name="Subtitle 2"/>
          <p:cNvSpPr>
            <a:spLocks noGrp="1"/>
          </p:cNvSpPr>
          <p:nvPr>
            <p:ph type="subTitle" idx="1"/>
          </p:nvPr>
        </p:nvSpPr>
        <p:spPr>
          <a:xfrm>
            <a:off x="1219200" y="5124450"/>
            <a:ext cx="6858000" cy="533400"/>
          </a:xfrm>
        </p:spPr>
        <p:txBody>
          <a:bodyPr/>
          <a:lstStyle/>
          <a:p>
            <a:r>
              <a:rPr lang="en-US" dirty="0" smtClean="0"/>
              <a:t>Communication and Presentation Skills Development</a:t>
            </a:r>
            <a:endParaRPr lang="en-US" dirty="0"/>
          </a:p>
        </p:txBody>
      </p:sp>
      <p:pic>
        <p:nvPicPr>
          <p:cNvPr id="1026" name="Picture 2" descr="C:\Users\hp8\Desktop\education logo final-1.jpg"/>
          <p:cNvPicPr>
            <a:picLocks noChangeAspect="1" noChangeArrowheads="1"/>
          </p:cNvPicPr>
          <p:nvPr/>
        </p:nvPicPr>
        <p:blipFill>
          <a:blip r:embed="rId2" cstate="print"/>
          <a:srcRect/>
          <a:stretch>
            <a:fillRect/>
          </a:stretch>
        </p:blipFill>
        <p:spPr bwMode="auto">
          <a:xfrm>
            <a:off x="1528083" y="2133600"/>
            <a:ext cx="5863317" cy="13239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smtClean="0"/>
              <a:t>Services  available to students</a:t>
            </a:r>
          </a:p>
          <a:p>
            <a:pPr lvl="0"/>
            <a:r>
              <a:rPr lang="en-US" dirty="0" smtClean="0"/>
              <a:t>Initial counseling to identify the student’s profile. </a:t>
            </a:r>
          </a:p>
          <a:p>
            <a:pPr lvl="0"/>
            <a:r>
              <a:rPr lang="en-US" dirty="0" smtClean="0"/>
              <a:t>University Selection Assistance </a:t>
            </a:r>
          </a:p>
          <a:p>
            <a:pPr lvl="0"/>
            <a:r>
              <a:rPr lang="en-US" dirty="0" smtClean="0"/>
              <a:t>Documentation. </a:t>
            </a:r>
          </a:p>
          <a:p>
            <a:pPr lvl="0"/>
            <a:r>
              <a:rPr lang="en-US" dirty="0" smtClean="0"/>
              <a:t>Application processing and follow up. </a:t>
            </a:r>
          </a:p>
          <a:p>
            <a:pPr lvl="0"/>
            <a:r>
              <a:rPr lang="en-US" dirty="0" smtClean="0"/>
              <a:t>Visa guidance. </a:t>
            </a:r>
          </a:p>
          <a:p>
            <a:pPr lvl="0"/>
            <a:r>
              <a:rPr lang="en-US" dirty="0" smtClean="0"/>
              <a:t>Scholarship </a:t>
            </a:r>
          </a:p>
          <a:p>
            <a:pPr lvl="0"/>
            <a:r>
              <a:rPr lang="en-US" dirty="0" smtClean="0"/>
              <a:t>Education Loan assistance </a:t>
            </a:r>
          </a:p>
          <a:p>
            <a:pPr lvl="0"/>
            <a:r>
              <a:rPr lang="en-US" dirty="0" smtClean="0"/>
              <a:t>Accommodation and Airport Pickup </a:t>
            </a:r>
          </a:p>
          <a:p>
            <a:pPr lvl="0"/>
            <a:r>
              <a:rPr lang="en-US" dirty="0" smtClean="0"/>
              <a:t>Facilitation of Summer Programs at Top Universities.</a:t>
            </a:r>
          </a:p>
          <a:p>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smtClean="0"/>
              <a:t>Summer Programs available at Foreign Universities</a:t>
            </a:r>
          </a:p>
          <a:p>
            <a:r>
              <a:rPr lang="en-IN" dirty="0" smtClean="0"/>
              <a:t>Le </a:t>
            </a:r>
            <a:r>
              <a:rPr lang="en-IN" dirty="0" err="1" smtClean="0"/>
              <a:t>Rosey</a:t>
            </a:r>
            <a:r>
              <a:rPr lang="en-IN" dirty="0" smtClean="0"/>
              <a:t>, Switzerland</a:t>
            </a:r>
          </a:p>
          <a:p>
            <a:r>
              <a:rPr lang="en-IN" dirty="0" smtClean="0"/>
              <a:t>Yale University</a:t>
            </a:r>
          </a:p>
          <a:p>
            <a:r>
              <a:rPr lang="en-IN" dirty="0" smtClean="0"/>
              <a:t>Harvard Summer School</a:t>
            </a:r>
            <a:endParaRPr lang="en-US" dirty="0" smtClean="0"/>
          </a:p>
          <a:p>
            <a:r>
              <a:rPr lang="en-IN" dirty="0" smtClean="0"/>
              <a:t>MIT</a:t>
            </a:r>
          </a:p>
          <a:p>
            <a:r>
              <a:rPr lang="en-IN" dirty="0" smtClean="0"/>
              <a:t>Boston University</a:t>
            </a:r>
          </a:p>
          <a:p>
            <a:r>
              <a:rPr lang="en-IN" dirty="0" smtClean="0"/>
              <a:t>University of California, Berkeley</a:t>
            </a:r>
          </a:p>
          <a:p>
            <a:r>
              <a:rPr lang="en-IN" dirty="0" smtClean="0"/>
              <a:t>University of California, Riverside</a:t>
            </a:r>
            <a:endParaRPr lang="en-US" dirty="0" smtClean="0"/>
          </a:p>
          <a:p>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smtClean="0"/>
              <a:t>Benefits</a:t>
            </a:r>
          </a:p>
          <a:p>
            <a:r>
              <a:rPr lang="en-US" dirty="0" smtClean="0"/>
              <a:t>Your organization gets a direct tie up with top Foreign universities and can bridge your relationship with them.</a:t>
            </a:r>
          </a:p>
          <a:p>
            <a:r>
              <a:rPr lang="en-US" dirty="0" smtClean="0"/>
              <a:t>Your students get a clear picture of opportunities available Abroad.</a:t>
            </a:r>
          </a:p>
          <a:p>
            <a:r>
              <a:rPr lang="en-US" dirty="0" smtClean="0"/>
              <a:t>Your students are trained at cost efficiently  for Communication and Presentation Skills, IELTS, TOEFL, GRE.</a:t>
            </a:r>
          </a:p>
          <a:p>
            <a:r>
              <a:rPr lang="en-US" dirty="0" smtClean="0"/>
              <a:t>Students are ensured all round support during transition to higher education programs.</a:t>
            </a:r>
          </a:p>
          <a:p>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smtClean="0"/>
              <a:t>What do we seek?</a:t>
            </a:r>
          </a:p>
          <a:p>
            <a:r>
              <a:rPr lang="en-US" dirty="0" smtClean="0"/>
              <a:t>We seek an academic alliance with your organization.</a:t>
            </a:r>
          </a:p>
          <a:p>
            <a:r>
              <a:rPr lang="en-US" dirty="0" smtClean="0"/>
              <a:t>Time slot to deliver seminars in the following topics</a:t>
            </a:r>
          </a:p>
          <a:p>
            <a:r>
              <a:rPr lang="en-US" dirty="0" smtClean="0"/>
              <a:t>1.  Orientation seminar on admissions to foreign    universities</a:t>
            </a:r>
          </a:p>
          <a:p>
            <a:r>
              <a:rPr lang="en-US" dirty="0" smtClean="0"/>
              <a:t>2. </a:t>
            </a:r>
            <a:r>
              <a:rPr lang="en-US" dirty="0"/>
              <a:t>Live webinar </a:t>
            </a:r>
            <a:r>
              <a:rPr lang="en-US" dirty="0" smtClean="0"/>
              <a:t>based Interaction </a:t>
            </a:r>
            <a:r>
              <a:rPr lang="en-US" dirty="0" smtClean="0"/>
              <a:t>session with foreign university </a:t>
            </a:r>
            <a:r>
              <a:rPr lang="en-US" dirty="0" smtClean="0"/>
              <a:t>delegates</a:t>
            </a:r>
            <a:r>
              <a:rPr lang="en-US" dirty="0" smtClean="0"/>
              <a:t>.</a:t>
            </a:r>
            <a:endParaRPr lang="en-US" dirty="0" smtClean="0"/>
          </a:p>
          <a:p>
            <a:r>
              <a:rPr lang="en-US" dirty="0" smtClean="0"/>
              <a:t>3.  </a:t>
            </a:r>
            <a:r>
              <a:rPr lang="en-US" dirty="0"/>
              <a:t>I</a:t>
            </a:r>
            <a:r>
              <a:rPr lang="en-US" dirty="0" smtClean="0"/>
              <a:t>ntroductory Seminar on “Certificate Programs for Developing Communication and Presentation Skills.” delivered by </a:t>
            </a:r>
            <a:r>
              <a:rPr lang="en-US" dirty="0"/>
              <a:t>Professional </a:t>
            </a:r>
            <a:r>
              <a:rPr lang="en-US" dirty="0" err="1" smtClean="0"/>
              <a:t>Trainer;Mr</a:t>
            </a:r>
            <a:r>
              <a:rPr lang="en-US" dirty="0" smtClean="0"/>
              <a:t>.  </a:t>
            </a:r>
            <a:r>
              <a:rPr lang="en-US" dirty="0" err="1" smtClean="0"/>
              <a:t>Alok</a:t>
            </a:r>
            <a:r>
              <a:rPr lang="en-US" dirty="0" smtClean="0"/>
              <a:t> </a:t>
            </a:r>
            <a:r>
              <a:rPr lang="en-US" dirty="0" err="1" smtClean="0"/>
              <a:t>Keshri</a:t>
            </a:r>
            <a:r>
              <a:rPr lang="en-US" dirty="0" smtClean="0"/>
              <a:t>.</a:t>
            </a:r>
            <a:endParaRPr lang="en-US" dirty="0" smtClean="0"/>
          </a:p>
          <a:p>
            <a:pPr marL="0" indent="0">
              <a:buNone/>
            </a:pPr>
            <a:r>
              <a:rPr lang="en-US" dirty="0" smtClean="0"/>
              <a:t> </a:t>
            </a:r>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3600" dirty="0" smtClean="0"/>
              <a:t>Thank You</a:t>
            </a:r>
          </a:p>
          <a:p>
            <a:endParaRPr lang="en-US" dirty="0" smtClean="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lvl="0"/>
            <a:r>
              <a:rPr lang="en-US" b="1" dirty="0" smtClean="0"/>
              <a:t>About us</a:t>
            </a:r>
            <a:endParaRPr lang="en-US" dirty="0" smtClean="0"/>
          </a:p>
          <a:p>
            <a:pPr lvl="0"/>
            <a:r>
              <a:rPr lang="en-US" dirty="0" smtClean="0"/>
              <a:t>Study Metro has been counseling students in the area of overseas education since 2010. </a:t>
            </a:r>
          </a:p>
          <a:p>
            <a:r>
              <a:rPr lang="en-US" dirty="0" smtClean="0"/>
              <a:t>We have Support centers at San Diego, US; Bangalore; Indore, Mumbai, Pune, Gujarat, Hyderabad &amp; Coimbatore.</a:t>
            </a:r>
          </a:p>
          <a:p>
            <a:pPr lvl="0"/>
            <a:r>
              <a:rPr lang="en-US" dirty="0" smtClean="0"/>
              <a:t>Online Chat Support, Counselors and Student  Advisors </a:t>
            </a:r>
          </a:p>
          <a:p>
            <a:pPr>
              <a:buNone/>
            </a:pPr>
            <a:r>
              <a:rPr lang="en-US" dirty="0" smtClean="0"/>
              <a:t>   with expertise in each aspect of admissions into foreign universities.</a:t>
            </a:r>
          </a:p>
          <a:p>
            <a:pPr>
              <a:buFont typeface="Wingdings" pitchFamily="2" charset="2"/>
              <a:buChar char="v"/>
            </a:pPr>
            <a:r>
              <a:rPr lang="en-US" dirty="0" smtClean="0"/>
              <a:t>Collaborating with Colleges to Bridge the Gap between Industry requirements and student’s skills.  </a:t>
            </a:r>
          </a:p>
          <a:p>
            <a:pPr>
              <a:buNone/>
            </a:pPr>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V Sridhar, vice-chancellor of </a:t>
            </a:r>
            <a:r>
              <a:rPr lang="en-US" b="1" u="sng" dirty="0" err="1">
                <a:hlinkClick r:id="rId2"/>
              </a:rPr>
              <a:t>Visvesvaraya</a:t>
            </a:r>
            <a:r>
              <a:rPr lang="en-US" b="1" u="sng" dirty="0">
                <a:hlinkClick r:id="rId2"/>
              </a:rPr>
              <a:t> Technological University</a:t>
            </a:r>
            <a:r>
              <a:rPr lang="en-US" b="1" dirty="0"/>
              <a:t> </a:t>
            </a:r>
            <a:r>
              <a:rPr lang="en-US" dirty="0"/>
              <a:t>(VTU), pointed out only 2%-3% of the fresh graduates from the varsity get placed through campus interviews.</a:t>
            </a:r>
          </a:p>
          <a:p>
            <a:r>
              <a:rPr lang="en-US" dirty="0"/>
              <a:t>Between 2012 and 2015, only 44.42%-47.08% of the engineering students across the country were placed, according to AICTE.</a:t>
            </a:r>
          </a:p>
          <a:p>
            <a:r>
              <a:rPr lang="en-US" dirty="0"/>
              <a:t> In 2012-13, of the 6,03,657 engineering and technology graduates, 2,68,177 (44.42%) accepted job offers.</a:t>
            </a:r>
          </a:p>
          <a:p>
            <a:r>
              <a:rPr lang="en-US" dirty="0"/>
              <a:t> In 2013-14, 2,89,784 students (44.03%) were placed of the 6,58,104 who appeared for interviews. Similarly, in 2014-15, the percentage climbed to 47.08%; 6,99,253 students graduated and 3,29,276 bagged jobs.</a:t>
            </a:r>
          </a:p>
          <a:p>
            <a:r>
              <a:rPr lang="en-US" dirty="0" smtClean="0"/>
              <a:t>Source: </a:t>
            </a:r>
            <a:r>
              <a:rPr lang="en-US" u="sng" dirty="0">
                <a:hlinkClick r:id="rId3"/>
              </a:rPr>
              <a:t>http://indiatoday.intoday.in/education/story/mba-education-problems/1/712284.html</a:t>
            </a:r>
            <a:endParaRPr lang="en-US" dirty="0"/>
          </a:p>
          <a:p>
            <a:endParaRPr lang="en-US" dirty="0"/>
          </a:p>
        </p:txBody>
      </p:sp>
    </p:spTree>
    <p:extLst>
      <p:ext uri="{BB962C8B-B14F-4D97-AF65-F5344CB8AC3E}">
        <p14:creationId xmlns:p14="http://schemas.microsoft.com/office/powerpoint/2010/main" val="1312599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Viewpoints</a:t>
            </a:r>
            <a:endParaRPr lang="en-US" dirty="0"/>
          </a:p>
        </p:txBody>
      </p:sp>
      <p:sp>
        <p:nvSpPr>
          <p:cNvPr id="3" name="Content Placeholder 2"/>
          <p:cNvSpPr>
            <a:spLocks noGrp="1"/>
          </p:cNvSpPr>
          <p:nvPr>
            <p:ph sz="quarter" idx="1"/>
          </p:nvPr>
        </p:nvSpPr>
        <p:spPr/>
        <p:txBody>
          <a:bodyPr/>
          <a:lstStyle/>
          <a:p>
            <a:r>
              <a:rPr lang="en-US" dirty="0"/>
              <a:t>“Bengaluru: Every year, over 90% of the undergraduates pursuing engineering or technology courses attend campus interviews across the country. Of them, less than 50% are placed. The others opt for higher studies, set up their own venture or join the family business, an assessment done by the </a:t>
            </a:r>
            <a:r>
              <a:rPr lang="en-US" u="sng" dirty="0">
                <a:hlinkClick r:id="rId2"/>
              </a:rPr>
              <a:t>All India Council for Technical Education</a:t>
            </a:r>
            <a:r>
              <a:rPr lang="en-US" dirty="0"/>
              <a:t> (AICTE) has revealed.”</a:t>
            </a:r>
          </a:p>
          <a:p>
            <a:r>
              <a:rPr lang="en-US" dirty="0" smtClean="0"/>
              <a:t>Source: </a:t>
            </a:r>
            <a:r>
              <a:rPr lang="en-US" u="sng" dirty="0">
                <a:hlinkClick r:id="rId3"/>
              </a:rPr>
              <a:t>http://timesofindia.indiatimes.com/city/bengaluru/Less-than-half-engineering-students-land-jobs-in-campus-placements/articleshow/53199056.cms</a:t>
            </a:r>
            <a:endParaRPr lang="en-US" dirty="0"/>
          </a:p>
          <a:p>
            <a:pPr marL="0" indent="0">
              <a:buNone/>
            </a:pPr>
            <a:endParaRPr lang="en-US" dirty="0"/>
          </a:p>
        </p:txBody>
      </p:sp>
    </p:spTree>
    <p:extLst>
      <p:ext uri="{BB962C8B-B14F-4D97-AF65-F5344CB8AC3E}">
        <p14:creationId xmlns:p14="http://schemas.microsoft.com/office/powerpoint/2010/main" val="3956497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smtClean="0"/>
              <a:t>Proposal</a:t>
            </a:r>
          </a:p>
          <a:p>
            <a:r>
              <a:rPr lang="en-US" dirty="0" smtClean="0"/>
              <a:t>Certificate Program on “Developing Communication and Presentation Skills”</a:t>
            </a:r>
          </a:p>
          <a:p>
            <a:endParaRPr lang="en-US" dirty="0"/>
          </a:p>
          <a:p>
            <a:r>
              <a:rPr lang="en-US" b="1" dirty="0" smtClean="0"/>
              <a:t>Value Addition Through two pronged classroom training approach</a:t>
            </a:r>
          </a:p>
          <a:p>
            <a:pPr marL="514350" indent="-514350">
              <a:buFont typeface="+mj-lt"/>
              <a:buAutoNum type="arabicPeriod"/>
            </a:pPr>
            <a:r>
              <a:rPr lang="en-US" dirty="0" smtClean="0"/>
              <a:t>40 hours Direct Coaching by Personality development trainer.</a:t>
            </a:r>
          </a:p>
          <a:p>
            <a:pPr marL="514350" indent="-514350">
              <a:buFont typeface="+mj-lt"/>
              <a:buAutoNum type="arabicPeriod"/>
            </a:pPr>
            <a:r>
              <a:rPr lang="en-US" dirty="0" smtClean="0"/>
              <a:t>20 hours Webinar based coaching on 22 specific topics to increase range of skills.</a:t>
            </a:r>
          </a:p>
          <a:p>
            <a:endParaRPr lang="en-US" dirty="0" smtClean="0"/>
          </a:p>
          <a:p>
            <a:endParaRPr lang="en-US" dirty="0"/>
          </a:p>
        </p:txBody>
      </p:sp>
      <p:pic>
        <p:nvPicPr>
          <p:cNvPr id="2050" name="Picture 2" descr="C:\Users\hp8\Desktop\education logo final-1.jpg"/>
          <p:cNvPicPr>
            <a:picLocks noChangeAspect="1" noChangeArrowheads="1"/>
          </p:cNvPicPr>
          <p:nvPr/>
        </p:nvPicPr>
        <p:blipFill>
          <a:blip r:embed="rId2" cstate="print"/>
          <a:srcRect/>
          <a:stretch>
            <a:fillRect/>
          </a:stretch>
        </p:blipFill>
        <p:spPr bwMode="auto">
          <a:xfrm>
            <a:off x="4299857" y="152400"/>
            <a:ext cx="4386943" cy="990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1517692"/>
            <a:ext cx="8229600" cy="4340141"/>
          </a:xfrm>
        </p:spPr>
      </p:pic>
    </p:spTree>
    <p:extLst>
      <p:ext uri="{BB962C8B-B14F-4D97-AF65-F5344CB8AC3E}">
        <p14:creationId xmlns:p14="http://schemas.microsoft.com/office/powerpoint/2010/main" val="1225032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Personality </a:t>
            </a:r>
            <a:r>
              <a:rPr lang="en-US" dirty="0"/>
              <a:t>Development </a:t>
            </a:r>
            <a:r>
              <a:rPr lang="en-US" dirty="0" smtClean="0"/>
              <a:t>Workshop</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Batch Size: 45-60 Participants/ </a:t>
            </a:r>
            <a:r>
              <a:rPr lang="en-US" dirty="0" smtClean="0"/>
              <a:t>Batch</a:t>
            </a:r>
            <a:endParaRPr lang="en-US" dirty="0"/>
          </a:p>
          <a:p>
            <a:r>
              <a:rPr lang="en-US" dirty="0"/>
              <a:t>Overcome Giving up attitude and acquiring “I Can Do” Attitude.</a:t>
            </a:r>
          </a:p>
          <a:p>
            <a:r>
              <a:rPr lang="en-US" dirty="0"/>
              <a:t>Intensive </a:t>
            </a:r>
            <a:r>
              <a:rPr lang="en-US" dirty="0" smtClean="0"/>
              <a:t>Activity </a:t>
            </a:r>
            <a:r>
              <a:rPr lang="en-US" dirty="0"/>
              <a:t>based </a:t>
            </a:r>
            <a:r>
              <a:rPr lang="en-US" dirty="0" smtClean="0"/>
              <a:t>coaching &amp; Communication </a:t>
            </a:r>
            <a:r>
              <a:rPr lang="en-US" dirty="0"/>
              <a:t>skills practice</a:t>
            </a:r>
          </a:p>
          <a:p>
            <a:r>
              <a:rPr lang="en-US" dirty="0"/>
              <a:t>Confidence </a:t>
            </a:r>
            <a:r>
              <a:rPr lang="en-US" dirty="0" smtClean="0"/>
              <a:t>Building and </a:t>
            </a:r>
            <a:r>
              <a:rPr lang="en-US" dirty="0"/>
              <a:t>Removing Stage fear </a:t>
            </a:r>
            <a:r>
              <a:rPr lang="en-US" dirty="0" smtClean="0"/>
              <a:t>Forever</a:t>
            </a:r>
            <a:endParaRPr lang="en-US" dirty="0"/>
          </a:p>
          <a:p>
            <a:r>
              <a:rPr lang="en-US" dirty="0" smtClean="0"/>
              <a:t>JAM </a:t>
            </a:r>
            <a:r>
              <a:rPr lang="en-US" dirty="0"/>
              <a:t>(Just a Minute) and Extempore Speech.</a:t>
            </a:r>
          </a:p>
          <a:p>
            <a:r>
              <a:rPr lang="en-US" dirty="0" smtClean="0"/>
              <a:t>Several </a:t>
            </a:r>
            <a:r>
              <a:rPr lang="en-US" dirty="0"/>
              <a:t>Mock Group discussion &amp; Mock Personal interviews.</a:t>
            </a:r>
          </a:p>
          <a:p>
            <a:r>
              <a:rPr lang="en-US" dirty="0"/>
              <a:t>Sample Resume Building.</a:t>
            </a:r>
          </a:p>
          <a:p>
            <a:r>
              <a:rPr lang="en-US" dirty="0"/>
              <a:t>Time Management and Goal Setting</a:t>
            </a:r>
          </a:p>
          <a:p>
            <a:r>
              <a:rPr lang="en-US" dirty="0"/>
              <a:t>Comprehensive reference course materials.</a:t>
            </a:r>
          </a:p>
          <a:p>
            <a:r>
              <a:rPr lang="en-US" dirty="0"/>
              <a:t>Speech </a:t>
            </a:r>
            <a:r>
              <a:rPr lang="en-US" dirty="0" smtClean="0"/>
              <a:t>Organization (Start</a:t>
            </a:r>
            <a:r>
              <a:rPr lang="en-US" dirty="0"/>
              <a:t>, main Body and Close of Presentation)</a:t>
            </a:r>
          </a:p>
          <a:p>
            <a:r>
              <a:rPr lang="en-US" dirty="0" smtClean="0"/>
              <a:t>Detailed </a:t>
            </a:r>
            <a:r>
              <a:rPr lang="en-US" dirty="0"/>
              <a:t>evaluation and feedback at the course </a:t>
            </a:r>
            <a:r>
              <a:rPr lang="en-US" dirty="0" smtClean="0"/>
              <a:t>end.</a:t>
            </a:r>
            <a:endParaRPr lang="en-US" dirty="0"/>
          </a:p>
          <a:p>
            <a:r>
              <a:rPr lang="en-US" dirty="0"/>
              <a:t>Course completion certificate.</a:t>
            </a:r>
          </a:p>
        </p:txBody>
      </p:sp>
    </p:spTree>
    <p:extLst>
      <p:ext uri="{BB962C8B-B14F-4D97-AF65-F5344CB8AC3E}">
        <p14:creationId xmlns:p14="http://schemas.microsoft.com/office/powerpoint/2010/main" val="1251120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Webinar based </a:t>
            </a:r>
            <a:r>
              <a:rPr lang="en-US" b="1" dirty="0" smtClean="0"/>
              <a:t>Coaching </a:t>
            </a:r>
            <a:r>
              <a:rPr lang="en-US" dirty="0"/>
              <a:t>on Business Communication and Presentation Skills</a:t>
            </a:r>
            <a:r>
              <a:rPr lang="en-US" dirty="0" smtClean="0"/>
              <a:t>.</a:t>
            </a:r>
            <a:endParaRPr lang="en-US" dirty="0"/>
          </a:p>
        </p:txBody>
      </p:sp>
      <p:sp>
        <p:nvSpPr>
          <p:cNvPr id="3" name="Content Placeholder 2"/>
          <p:cNvSpPr>
            <a:spLocks noGrp="1"/>
          </p:cNvSpPr>
          <p:nvPr>
            <p:ph sz="quarter" idx="1"/>
          </p:nvPr>
        </p:nvSpPr>
        <p:spPr/>
        <p:txBody>
          <a:bodyPr>
            <a:normAutofit fontScale="70000" lnSpcReduction="20000"/>
          </a:bodyPr>
          <a:lstStyle/>
          <a:p>
            <a:r>
              <a:rPr lang="en-US" sz="3400" b="1" i="1" dirty="0" smtClean="0"/>
              <a:t>Learning Outcomes</a:t>
            </a:r>
          </a:p>
          <a:p>
            <a:pPr lvl="0"/>
            <a:r>
              <a:rPr lang="en-US" dirty="0"/>
              <a:t>Learn the basic rules for achieving a balanced, professional, attractive, and compelling presentation.</a:t>
            </a:r>
          </a:p>
          <a:p>
            <a:pPr lvl="0"/>
            <a:r>
              <a:rPr lang="en-US" dirty="0" smtClean="0"/>
              <a:t>Techniques </a:t>
            </a:r>
            <a:r>
              <a:rPr lang="en-US" dirty="0"/>
              <a:t>for building confidence you can apply at work and in your personal life. </a:t>
            </a:r>
          </a:p>
          <a:p>
            <a:pPr lvl="0"/>
            <a:r>
              <a:rPr lang="en-US" dirty="0"/>
              <a:t>Learn about the different types of copywriting, the benefits of drafting on paper, observing general rules, writing headlines, selling the page, and rewriting existing copy to optimize it for different outlets and platforms.  </a:t>
            </a:r>
          </a:p>
          <a:p>
            <a:pPr lvl="0"/>
            <a:r>
              <a:rPr lang="en-US" dirty="0"/>
              <a:t>Understand the four proposal types, and how to gather research, anticipate potential questions and objections, and follow up successfully.</a:t>
            </a:r>
          </a:p>
          <a:p>
            <a:pPr lvl="0"/>
            <a:r>
              <a:rPr lang="en-US" dirty="0"/>
              <a:t>Evaluate your organization's communication strategy, focusing on seven key questions to ask yourself before every major project and change initiative.</a:t>
            </a:r>
          </a:p>
          <a:p>
            <a:pPr lvl="0"/>
            <a:r>
              <a:rPr lang="en-US" dirty="0"/>
              <a:t>Review interview techniques that help build relationships with project stakeholders and obtain accurate information about the project needs. </a:t>
            </a:r>
          </a:p>
          <a:p>
            <a:pPr lvl="0"/>
            <a:r>
              <a:rPr lang="en-US" dirty="0"/>
              <a:t>List and describe the rules that govern written language; </a:t>
            </a:r>
          </a:p>
          <a:p>
            <a:pPr lvl="0"/>
            <a:r>
              <a:rPr lang="en-US" dirty="0"/>
              <a:t>Describe the planning process and essential elements of a business document;</a:t>
            </a:r>
          </a:p>
          <a:p>
            <a:pPr lvl="0"/>
            <a:r>
              <a:rPr lang="en-US" dirty="0"/>
              <a:t>Describe how to prepare for and conduct business meetings</a:t>
            </a:r>
            <a:r>
              <a:rPr lang="en-US" dirty="0" smtClean="0"/>
              <a:t>.</a:t>
            </a:r>
            <a:endParaRPr lang="en-US" b="1" i="1" dirty="0" smtClean="0"/>
          </a:p>
          <a:p>
            <a:endParaRPr lang="en-US" b="1" i="1" dirty="0"/>
          </a:p>
          <a:p>
            <a:endParaRPr lang="en-US" dirty="0"/>
          </a:p>
        </p:txBody>
      </p:sp>
    </p:spTree>
    <p:extLst>
      <p:ext uri="{BB962C8B-B14F-4D97-AF65-F5344CB8AC3E}">
        <p14:creationId xmlns:p14="http://schemas.microsoft.com/office/powerpoint/2010/main" val="1986978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Course Webinar Series:</a:t>
            </a:r>
            <a:endParaRPr lang="en-US" dirty="0"/>
          </a:p>
        </p:txBody>
      </p:sp>
      <p:sp>
        <p:nvSpPr>
          <p:cNvPr id="3" name="Content Placeholder 2"/>
          <p:cNvSpPr>
            <a:spLocks noGrp="1"/>
          </p:cNvSpPr>
          <p:nvPr>
            <p:ph sz="quarter" idx="1"/>
          </p:nvPr>
        </p:nvSpPr>
        <p:spPr/>
        <p:txBody>
          <a:bodyPr>
            <a:normAutofit fontScale="85000" lnSpcReduction="20000"/>
          </a:bodyPr>
          <a:lstStyle/>
          <a:p>
            <a:pPr lvl="0">
              <a:buFont typeface="Wingdings" pitchFamily="2" charset="2"/>
              <a:buChar char="v"/>
            </a:pPr>
            <a:r>
              <a:rPr lang="en-US" dirty="0"/>
              <a:t>Presentation Fundamentals                               </a:t>
            </a:r>
          </a:p>
          <a:p>
            <a:pPr lvl="0">
              <a:buFont typeface="Wingdings" pitchFamily="2" charset="2"/>
              <a:buChar char="v"/>
            </a:pPr>
            <a:r>
              <a:rPr lang="en-US" dirty="0"/>
              <a:t>Design 101: Presentations                                                             </a:t>
            </a:r>
          </a:p>
          <a:p>
            <a:pPr lvl="0">
              <a:buFont typeface="Wingdings" pitchFamily="2" charset="2"/>
              <a:buChar char="v"/>
            </a:pPr>
            <a:r>
              <a:rPr lang="en-US" dirty="0"/>
              <a:t>Overcoming </a:t>
            </a:r>
            <a:r>
              <a:rPr lang="en-US" dirty="0" smtClean="0"/>
              <a:t>fear </a:t>
            </a:r>
            <a:r>
              <a:rPr lang="en-US" dirty="0"/>
              <a:t>of public speaking                                   </a:t>
            </a:r>
          </a:p>
          <a:p>
            <a:pPr lvl="0">
              <a:buFont typeface="Wingdings" pitchFamily="2" charset="2"/>
              <a:buChar char="v"/>
            </a:pPr>
            <a:r>
              <a:rPr lang="en-US" dirty="0"/>
              <a:t>How to present and stay on point                     </a:t>
            </a:r>
          </a:p>
          <a:p>
            <a:pPr lvl="0">
              <a:buFont typeface="Wingdings" pitchFamily="2" charset="2"/>
              <a:buChar char="v"/>
            </a:pPr>
            <a:r>
              <a:rPr lang="en-US" dirty="0"/>
              <a:t>Communicating with confidence                                                   </a:t>
            </a:r>
          </a:p>
          <a:p>
            <a:pPr lvl="0">
              <a:buFont typeface="Wingdings" pitchFamily="2" charset="2"/>
              <a:buChar char="v"/>
            </a:pPr>
            <a:r>
              <a:rPr lang="en-US" dirty="0"/>
              <a:t>Business Etiquette: Phone, Email and text      </a:t>
            </a:r>
          </a:p>
          <a:p>
            <a:pPr lvl="0">
              <a:buFont typeface="Wingdings" pitchFamily="2" charset="2"/>
              <a:buChar char="v"/>
            </a:pPr>
            <a:r>
              <a:rPr lang="en-US" dirty="0"/>
              <a:t>Learning to be assertive                                      </a:t>
            </a:r>
          </a:p>
          <a:p>
            <a:pPr lvl="0">
              <a:buFont typeface="Wingdings" pitchFamily="2" charset="2"/>
              <a:buChar char="v"/>
            </a:pPr>
            <a:r>
              <a:rPr lang="en-US" dirty="0"/>
              <a:t>Overcoming Procrastination                                                                             </a:t>
            </a:r>
          </a:p>
          <a:p>
            <a:pPr lvl="0">
              <a:buFont typeface="Wingdings" pitchFamily="2" charset="2"/>
              <a:buChar char="v"/>
            </a:pPr>
            <a:r>
              <a:rPr lang="en-US" dirty="0"/>
              <a:t>Building Confidence                                                                            </a:t>
            </a:r>
          </a:p>
          <a:p>
            <a:pPr lvl="0">
              <a:buFont typeface="Wingdings" pitchFamily="2" charset="2"/>
              <a:buChar char="v"/>
            </a:pPr>
            <a:r>
              <a:rPr lang="en-US" dirty="0"/>
              <a:t>Writing marketing copy                                                                    </a:t>
            </a:r>
          </a:p>
          <a:p>
            <a:pPr lvl="0">
              <a:buFont typeface="Wingdings" pitchFamily="2" charset="2"/>
              <a:buChar char="v"/>
            </a:pPr>
            <a:r>
              <a:rPr lang="en-US" dirty="0"/>
              <a:t>Writing Proposals                                                                             </a:t>
            </a:r>
          </a:p>
          <a:p>
            <a:endParaRPr lang="en-US" dirty="0"/>
          </a:p>
        </p:txBody>
      </p:sp>
      <p:sp>
        <p:nvSpPr>
          <p:cNvPr id="4" name="Content Placeholder 3"/>
          <p:cNvSpPr>
            <a:spLocks noGrp="1"/>
          </p:cNvSpPr>
          <p:nvPr>
            <p:ph sz="quarter" idx="2"/>
          </p:nvPr>
        </p:nvSpPr>
        <p:spPr/>
        <p:txBody>
          <a:bodyPr>
            <a:normAutofit fontScale="85000" lnSpcReduction="20000"/>
          </a:bodyPr>
          <a:lstStyle/>
          <a:p>
            <a:pPr lvl="0">
              <a:buFont typeface="Wingdings" pitchFamily="2" charset="2"/>
              <a:buChar char="v"/>
            </a:pPr>
            <a:r>
              <a:rPr lang="en-US" dirty="0"/>
              <a:t>Making great sales Presentations                        </a:t>
            </a:r>
          </a:p>
          <a:p>
            <a:pPr lvl="0">
              <a:buFont typeface="Wingdings" pitchFamily="2" charset="2"/>
              <a:buChar char="v"/>
            </a:pPr>
            <a:r>
              <a:rPr lang="en-US" dirty="0" smtClean="0"/>
              <a:t>Email </a:t>
            </a:r>
            <a:r>
              <a:rPr lang="en-US" dirty="0"/>
              <a:t>Marketing Basics                                       </a:t>
            </a:r>
          </a:p>
          <a:p>
            <a:pPr lvl="0">
              <a:buFont typeface="Wingdings" pitchFamily="2" charset="2"/>
              <a:buChar char="v"/>
            </a:pPr>
            <a:r>
              <a:rPr lang="en-US" dirty="0"/>
              <a:t>Time management tips                                                                      </a:t>
            </a:r>
          </a:p>
          <a:p>
            <a:pPr lvl="0">
              <a:buFont typeface="Wingdings" pitchFamily="2" charset="2"/>
              <a:buChar char="v"/>
            </a:pPr>
            <a:r>
              <a:rPr lang="en-US" dirty="0"/>
              <a:t>Effective Listening                                               </a:t>
            </a:r>
          </a:p>
          <a:p>
            <a:pPr lvl="0">
              <a:buFont typeface="Wingdings" pitchFamily="2" charset="2"/>
              <a:buChar char="v"/>
            </a:pPr>
            <a:r>
              <a:rPr lang="en-US" dirty="0"/>
              <a:t>Enhancing your Productivity                                   </a:t>
            </a:r>
          </a:p>
          <a:p>
            <a:pPr lvl="0">
              <a:buFont typeface="Wingdings" pitchFamily="2" charset="2"/>
              <a:buChar char="v"/>
            </a:pPr>
            <a:r>
              <a:rPr lang="en-US" dirty="0"/>
              <a:t>Organization Communication                                </a:t>
            </a:r>
          </a:p>
          <a:p>
            <a:pPr lvl="0">
              <a:buFont typeface="Wingdings" pitchFamily="2" charset="2"/>
              <a:buChar char="v"/>
            </a:pPr>
            <a:r>
              <a:rPr lang="en-US" dirty="0"/>
              <a:t>Requirements Elicitation: Interviews                 </a:t>
            </a:r>
          </a:p>
          <a:p>
            <a:pPr lvl="0">
              <a:buFont typeface="Wingdings" pitchFamily="2" charset="2"/>
              <a:buChar char="v"/>
            </a:pPr>
            <a:r>
              <a:rPr lang="en-US" dirty="0"/>
              <a:t>Strategic Negotiation                                            </a:t>
            </a:r>
          </a:p>
          <a:p>
            <a:pPr lvl="0">
              <a:buFont typeface="Wingdings" pitchFamily="2" charset="2"/>
              <a:buChar char="v"/>
            </a:pPr>
            <a:r>
              <a:rPr lang="en-US" dirty="0"/>
              <a:t>The Science of sales                                               </a:t>
            </a:r>
          </a:p>
          <a:p>
            <a:pPr lvl="0">
              <a:buFont typeface="Wingdings" pitchFamily="2" charset="2"/>
              <a:buChar char="v"/>
            </a:pPr>
            <a:r>
              <a:rPr lang="en-US" dirty="0"/>
              <a:t>Grammar Fundamentals                                          </a:t>
            </a:r>
          </a:p>
          <a:p>
            <a:pPr lvl="0">
              <a:buFont typeface="Wingdings" pitchFamily="2" charset="2"/>
              <a:buChar char="v"/>
            </a:pPr>
            <a:r>
              <a:rPr lang="en-US" dirty="0"/>
              <a:t>Influencing others                                              </a:t>
            </a:r>
          </a:p>
        </p:txBody>
      </p:sp>
    </p:spTree>
    <p:extLst>
      <p:ext uri="{BB962C8B-B14F-4D97-AF65-F5344CB8AC3E}">
        <p14:creationId xmlns:p14="http://schemas.microsoft.com/office/powerpoint/2010/main" val="9427544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168</TotalTime>
  <Words>876</Words>
  <Application>Microsoft Office PowerPoint</Application>
  <PresentationFormat>On-screen Show (4:3)</PresentationFormat>
  <Paragraphs>101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Origin</vt:lpstr>
      <vt:lpstr>Proposal for Academic Alliance</vt:lpstr>
      <vt:lpstr>PowerPoint Presentation</vt:lpstr>
      <vt:lpstr>Viewpoints</vt:lpstr>
      <vt:lpstr>Viewpoints</vt:lpstr>
      <vt:lpstr>PowerPoint Presentation</vt:lpstr>
      <vt:lpstr>PowerPoint Presentation</vt:lpstr>
      <vt:lpstr>Personality Development Workshop</vt:lpstr>
      <vt:lpstr>Webinar based Coaching on Business Communication and Presentation Skills.</vt:lpstr>
      <vt:lpstr>Course Webinar Series: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Stop Education and Career Center</dc:title>
  <dc:creator>sammyy</dc:creator>
  <cp:lastModifiedBy>Admin</cp:lastModifiedBy>
  <cp:revision>41</cp:revision>
  <dcterms:created xsi:type="dcterms:W3CDTF">2006-08-16T00:00:00Z</dcterms:created>
  <dcterms:modified xsi:type="dcterms:W3CDTF">2016-08-07T12:03:58Z</dcterms:modified>
</cp:coreProperties>
</file>